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7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6A717D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381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381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381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381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381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381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BEC"/>
          </a:solidFill>
        </a:fill>
      </a:tcStyle>
    </a:wholeTbl>
    <a:band2H>
      <a:tcTxStyle/>
      <a:tcStyle>
        <a:tcBdr/>
        <a:fill>
          <a:solidFill>
            <a:srgbClr val="EDEEF1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A717D"/>
              </a:solidFill>
              <a:prstDash val="solid"/>
              <a:round/>
            </a:ln>
          </a:top>
          <a:bottom>
            <a:ln w="254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DEEF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A717D"/>
              </a:solidFill>
              <a:prstDash val="solid"/>
              <a:round/>
            </a:ln>
          </a:top>
          <a:bottom>
            <a:ln w="254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D3D4D6"/>
          </a:solidFill>
        </a:fill>
      </a:tcStyle>
    </a:wholeTbl>
    <a:band2H>
      <a:tcTxStyle/>
      <a:tcStyle>
        <a:tcBdr/>
        <a:fill>
          <a:solidFill>
            <a:srgbClr val="EAEBE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6A717D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38100" cap="flat">
              <a:solidFill>
                <a:srgbClr val="EDEEF1"/>
              </a:solidFill>
              <a:prstDash val="solid"/>
              <a:round/>
            </a:ln>
          </a:top>
          <a:bottom>
            <a:ln w="127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6A717D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EDEEF1"/>
      </a:tcTxStyle>
      <a:tcStyle>
        <a:tcBdr>
          <a:left>
            <a:ln w="12700" cap="flat">
              <a:solidFill>
                <a:srgbClr val="EDEEF1"/>
              </a:solidFill>
              <a:prstDash val="solid"/>
              <a:round/>
            </a:ln>
          </a:left>
          <a:right>
            <a:ln w="12700" cap="flat">
              <a:solidFill>
                <a:srgbClr val="EDEEF1"/>
              </a:solidFill>
              <a:prstDash val="solid"/>
              <a:round/>
            </a:ln>
          </a:right>
          <a:top>
            <a:ln w="12700" cap="flat">
              <a:solidFill>
                <a:srgbClr val="EDEEF1"/>
              </a:solidFill>
              <a:prstDash val="solid"/>
              <a:round/>
            </a:ln>
          </a:top>
          <a:bottom>
            <a:ln w="38100" cap="flat">
              <a:solidFill>
                <a:srgbClr val="EDEEF1"/>
              </a:solidFill>
              <a:prstDash val="solid"/>
              <a:round/>
            </a:ln>
          </a:bottom>
          <a:insideH>
            <a:ln w="12700" cap="flat">
              <a:solidFill>
                <a:srgbClr val="EDEEF1"/>
              </a:solidFill>
              <a:prstDash val="solid"/>
              <a:round/>
            </a:ln>
          </a:insideH>
          <a:insideV>
            <a:ln w="12700" cap="flat">
              <a:solidFill>
                <a:srgbClr val="EDEEF1"/>
              </a:solidFill>
              <a:prstDash val="solid"/>
              <a:round/>
            </a:ln>
          </a:insideV>
        </a:tcBdr>
        <a:fill>
          <a:solidFill>
            <a:srgbClr val="6A71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6A717D"/>
              </a:solidFill>
              <a:prstDash val="solid"/>
              <a:round/>
            </a:ln>
          </a:left>
          <a:right>
            <a:ln w="12700" cap="flat">
              <a:solidFill>
                <a:srgbClr val="6A717D"/>
              </a:solidFill>
              <a:prstDash val="solid"/>
              <a:round/>
            </a:ln>
          </a:right>
          <a:top>
            <a:ln w="12700" cap="flat">
              <a:solidFill>
                <a:srgbClr val="6A717D"/>
              </a:solidFill>
              <a:prstDash val="solid"/>
              <a:round/>
            </a:ln>
          </a:top>
          <a:bottom>
            <a:ln w="127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solidFill>
                <a:srgbClr val="6A717D"/>
              </a:solidFill>
              <a:prstDash val="solid"/>
              <a:round/>
            </a:ln>
          </a:insideH>
          <a:insideV>
            <a:ln w="12700" cap="flat">
              <a:solidFill>
                <a:srgbClr val="6A717D"/>
              </a:solidFill>
              <a:prstDash val="solid"/>
              <a:round/>
            </a:ln>
          </a:insideV>
        </a:tcBdr>
        <a:fill>
          <a:solidFill>
            <a:srgbClr val="6A717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6A717D"/>
              </a:solidFill>
              <a:prstDash val="solid"/>
              <a:round/>
            </a:ln>
          </a:left>
          <a:right>
            <a:ln w="12700" cap="flat">
              <a:solidFill>
                <a:srgbClr val="6A717D"/>
              </a:solidFill>
              <a:prstDash val="solid"/>
              <a:round/>
            </a:ln>
          </a:right>
          <a:top>
            <a:ln w="12700" cap="flat">
              <a:solidFill>
                <a:srgbClr val="6A717D"/>
              </a:solidFill>
              <a:prstDash val="solid"/>
              <a:round/>
            </a:ln>
          </a:top>
          <a:bottom>
            <a:ln w="127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solidFill>
                <a:srgbClr val="6A717D"/>
              </a:solidFill>
              <a:prstDash val="solid"/>
              <a:round/>
            </a:ln>
          </a:insideH>
          <a:insideV>
            <a:ln w="12700" cap="flat">
              <a:solidFill>
                <a:srgbClr val="6A717D"/>
              </a:solidFill>
              <a:prstDash val="solid"/>
              <a:round/>
            </a:ln>
          </a:insideV>
        </a:tcBdr>
        <a:fill>
          <a:solidFill>
            <a:srgbClr val="6A717D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6A717D"/>
              </a:solidFill>
              <a:prstDash val="solid"/>
              <a:round/>
            </a:ln>
          </a:left>
          <a:right>
            <a:ln w="12700" cap="flat">
              <a:solidFill>
                <a:srgbClr val="6A717D"/>
              </a:solidFill>
              <a:prstDash val="solid"/>
              <a:round/>
            </a:ln>
          </a:right>
          <a:top>
            <a:ln w="50800" cap="flat">
              <a:solidFill>
                <a:srgbClr val="6A717D"/>
              </a:solidFill>
              <a:prstDash val="solid"/>
              <a:round/>
            </a:ln>
          </a:top>
          <a:bottom>
            <a:ln w="127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solidFill>
                <a:srgbClr val="6A717D"/>
              </a:solidFill>
              <a:prstDash val="solid"/>
              <a:round/>
            </a:ln>
          </a:insideH>
          <a:insideV>
            <a:ln w="12700" cap="flat">
              <a:solidFill>
                <a:srgbClr val="6A717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6A717D"/>
      </a:tcTxStyle>
      <a:tcStyle>
        <a:tcBdr>
          <a:left>
            <a:ln w="12700" cap="flat">
              <a:solidFill>
                <a:srgbClr val="6A717D"/>
              </a:solidFill>
              <a:prstDash val="solid"/>
              <a:round/>
            </a:ln>
          </a:left>
          <a:right>
            <a:ln w="12700" cap="flat">
              <a:solidFill>
                <a:srgbClr val="6A717D"/>
              </a:solidFill>
              <a:prstDash val="solid"/>
              <a:round/>
            </a:ln>
          </a:right>
          <a:top>
            <a:ln w="12700" cap="flat">
              <a:solidFill>
                <a:srgbClr val="6A717D"/>
              </a:solidFill>
              <a:prstDash val="solid"/>
              <a:round/>
            </a:ln>
          </a:top>
          <a:bottom>
            <a:ln w="25400" cap="flat">
              <a:solidFill>
                <a:srgbClr val="6A717D"/>
              </a:solidFill>
              <a:prstDash val="solid"/>
              <a:round/>
            </a:ln>
          </a:bottom>
          <a:insideH>
            <a:ln w="12700" cap="flat">
              <a:solidFill>
                <a:srgbClr val="6A717D"/>
              </a:solidFill>
              <a:prstDash val="solid"/>
              <a:round/>
            </a:ln>
          </a:insideH>
          <a:insideV>
            <a:ln w="12700" cap="flat">
              <a:solidFill>
                <a:srgbClr val="6A717D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/>
    <p:restoredTop sz="92274" autoAdjust="0"/>
  </p:normalViewPr>
  <p:slideViewPr>
    <p:cSldViewPr snapToGrid="0" snapToObjects="1">
      <p:cViewPr varScale="1">
        <p:scale>
          <a:sx n="42" d="100"/>
          <a:sy n="42" d="100"/>
        </p:scale>
        <p:origin x="-104" y="-10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22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 sz="3000">
        <a:latin typeface="+mj-lt"/>
        <a:ea typeface="+mj-ea"/>
        <a:cs typeface="+mj-cs"/>
        <a:sym typeface="Lucida Grande"/>
      </a:defRPr>
    </a:lvl1pPr>
    <a:lvl2pPr indent="228600" defTabSz="546100" latinLnBrk="0">
      <a:defRPr sz="3000">
        <a:latin typeface="+mj-lt"/>
        <a:ea typeface="+mj-ea"/>
        <a:cs typeface="+mj-cs"/>
        <a:sym typeface="Lucida Grande"/>
      </a:defRPr>
    </a:lvl2pPr>
    <a:lvl3pPr indent="457200" defTabSz="546100" latinLnBrk="0">
      <a:defRPr sz="3000">
        <a:latin typeface="+mj-lt"/>
        <a:ea typeface="+mj-ea"/>
        <a:cs typeface="+mj-cs"/>
        <a:sym typeface="Lucida Grande"/>
      </a:defRPr>
    </a:lvl3pPr>
    <a:lvl4pPr indent="685800" defTabSz="546100" latinLnBrk="0">
      <a:defRPr sz="3000">
        <a:latin typeface="+mj-lt"/>
        <a:ea typeface="+mj-ea"/>
        <a:cs typeface="+mj-cs"/>
        <a:sym typeface="Lucida Grande"/>
      </a:defRPr>
    </a:lvl4pPr>
    <a:lvl5pPr indent="914400" defTabSz="546100" latinLnBrk="0">
      <a:defRPr sz="3000">
        <a:latin typeface="+mj-lt"/>
        <a:ea typeface="+mj-ea"/>
        <a:cs typeface="+mj-cs"/>
        <a:sym typeface="Lucida Grande"/>
      </a:defRPr>
    </a:lvl5pPr>
    <a:lvl6pPr indent="1143000" defTabSz="546100" latinLnBrk="0">
      <a:defRPr sz="3000">
        <a:latin typeface="+mj-lt"/>
        <a:ea typeface="+mj-ea"/>
        <a:cs typeface="+mj-cs"/>
        <a:sym typeface="Lucida Grande"/>
      </a:defRPr>
    </a:lvl6pPr>
    <a:lvl7pPr indent="1371600" defTabSz="546100" latinLnBrk="0">
      <a:defRPr sz="3000">
        <a:latin typeface="+mj-lt"/>
        <a:ea typeface="+mj-ea"/>
        <a:cs typeface="+mj-cs"/>
        <a:sym typeface="Lucida Grande"/>
      </a:defRPr>
    </a:lvl7pPr>
    <a:lvl8pPr indent="1600200" defTabSz="546100" latinLnBrk="0">
      <a:defRPr sz="3000">
        <a:latin typeface="+mj-lt"/>
        <a:ea typeface="+mj-ea"/>
        <a:cs typeface="+mj-cs"/>
        <a:sym typeface="Lucida Grande"/>
      </a:defRPr>
    </a:lvl8pPr>
    <a:lvl9pPr indent="1828800" defTabSz="546100" latinLnBrk="0">
      <a:defRPr sz="30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s://www.flickr.com/photos/madko77/2648802969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Logo Slide</a:t>
            </a:r>
            <a:endParaRPr sz="1800"/>
          </a:p>
          <a:p>
            <a:r>
              <a:t>- same color background as our web app</a:t>
            </a:r>
            <a:endParaRPr sz="1800"/>
          </a:p>
          <a:p>
            <a:r>
              <a:t>- layout is based on a a 40-px grid</a:t>
            </a:r>
          </a:p>
        </p:txBody>
      </p:sp>
    </p:spTree>
    <p:extLst>
      <p:ext uri="{BB962C8B-B14F-4D97-AF65-F5344CB8AC3E}">
        <p14:creationId xmlns:p14="http://schemas.microsoft.com/office/powerpoint/2010/main" val="121109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https://www.flickr.com/photos/dvids/6005968763/</a:t>
            </a:r>
          </a:p>
        </p:txBody>
      </p:sp>
    </p:spTree>
    <p:extLst>
      <p:ext uri="{BB962C8B-B14F-4D97-AF65-F5344CB8AC3E}">
        <p14:creationId xmlns:p14="http://schemas.microsoft.com/office/powerpoint/2010/main" val="186263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https://www.flickr.com/photos/togawanderings/14212266277/</a:t>
            </a:r>
          </a:p>
        </p:txBody>
      </p:sp>
    </p:spTree>
    <p:extLst>
      <p:ext uri="{BB962C8B-B14F-4D97-AF65-F5344CB8AC3E}">
        <p14:creationId xmlns:p14="http://schemas.microsoft.com/office/powerpoint/2010/main" val="138354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https://www.flickr.com/photos/caracolquiscol/6924461783/</a:t>
            </a:r>
          </a:p>
        </p:txBody>
      </p:sp>
    </p:spTree>
    <p:extLst>
      <p:ext uri="{BB962C8B-B14F-4D97-AF65-F5344CB8AC3E}">
        <p14:creationId xmlns:p14="http://schemas.microsoft.com/office/powerpoint/2010/main" val="20857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https://www.flickr.com/photos/madko77/2648802969/</a:t>
            </a:r>
          </a:p>
        </p:txBody>
      </p:sp>
    </p:spTree>
    <p:extLst>
      <p:ext uri="{BB962C8B-B14F-4D97-AF65-F5344CB8AC3E}">
        <p14:creationId xmlns:p14="http://schemas.microsoft.com/office/powerpoint/2010/main" val="793956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https://www.flickr.com/photos/lincolnian/2291230629/</a:t>
            </a:r>
          </a:p>
        </p:txBody>
      </p:sp>
    </p:spTree>
    <p:extLst>
      <p:ext uri="{BB962C8B-B14F-4D97-AF65-F5344CB8AC3E}">
        <p14:creationId xmlns:p14="http://schemas.microsoft.com/office/powerpoint/2010/main" val="1706845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https://www.flickr.com/photos/lincolnian/2291230629/</a:t>
            </a:r>
          </a:p>
        </p:txBody>
      </p:sp>
    </p:spTree>
    <p:extLst>
      <p:ext uri="{BB962C8B-B14F-4D97-AF65-F5344CB8AC3E}">
        <p14:creationId xmlns:p14="http://schemas.microsoft.com/office/powerpoint/2010/main" val="863408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https://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www.flickr.com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/photos/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ngmmemuda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/4223189009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2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https://www.flickr.com/photos/jurgenappelo/6943418811/</a:t>
            </a:r>
          </a:p>
        </p:txBody>
      </p:sp>
    </p:spTree>
    <p:extLst>
      <p:ext uri="{BB962C8B-B14F-4D97-AF65-F5344CB8AC3E}">
        <p14:creationId xmlns:p14="http://schemas.microsoft.com/office/powerpoint/2010/main" val="294161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https://www.flickr.com/photos/miguelvirkkunen/14265343841/</a:t>
            </a:r>
          </a:p>
        </p:txBody>
      </p:sp>
    </p:spTree>
    <p:extLst>
      <p:ext uri="{BB962C8B-B14F-4D97-AF65-F5344CB8AC3E}">
        <p14:creationId xmlns:p14="http://schemas.microsoft.com/office/powerpoint/2010/main" val="458437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https://www.flickr.com/photos/madko77/2648802969/</a:t>
            </a:r>
            <a:r>
              <a:t> &lt; not right link</a:t>
            </a:r>
          </a:p>
        </p:txBody>
      </p:sp>
    </p:spTree>
    <p:extLst>
      <p:ext uri="{BB962C8B-B14F-4D97-AF65-F5344CB8AC3E}">
        <p14:creationId xmlns:p14="http://schemas.microsoft.com/office/powerpoint/2010/main" val="192989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choose one - delete this text</a:t>
            </a:r>
          </a:p>
        </p:txBody>
      </p:sp>
    </p:spTree>
    <p:extLst>
      <p:ext uri="{BB962C8B-B14F-4D97-AF65-F5344CB8AC3E}">
        <p14:creationId xmlns:p14="http://schemas.microsoft.com/office/powerpoint/2010/main" val="1055474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https://www.flickr.com/photos/boklm/486646798/</a:t>
            </a:r>
          </a:p>
        </p:txBody>
      </p:sp>
    </p:spTree>
    <p:extLst>
      <p:ext uri="{BB962C8B-B14F-4D97-AF65-F5344CB8AC3E}">
        <p14:creationId xmlns:p14="http://schemas.microsoft.com/office/powerpoint/2010/main" val="116831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https://www.flickr.com/photos/boklm/486646798/</a:t>
            </a:r>
          </a:p>
        </p:txBody>
      </p:sp>
    </p:spTree>
    <p:extLst>
      <p:ext uri="{BB962C8B-B14F-4D97-AF65-F5344CB8AC3E}">
        <p14:creationId xmlns:p14="http://schemas.microsoft.com/office/powerpoint/2010/main" val="787908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u="sng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CREDITS?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202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https://www.flickr.com/photos/madko77/2648802969/</a:t>
            </a:r>
          </a:p>
        </p:txBody>
      </p:sp>
    </p:spTree>
    <p:extLst>
      <p:ext uri="{BB962C8B-B14F-4D97-AF65-F5344CB8AC3E}">
        <p14:creationId xmlns:p14="http://schemas.microsoft.com/office/powerpoint/2010/main" val="1103649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Logo Slide</a:t>
            </a:r>
            <a:endParaRPr sz="1800"/>
          </a:p>
          <a:p>
            <a:r>
              <a:t>- same color background as our web app</a:t>
            </a:r>
            <a:endParaRPr sz="1800"/>
          </a:p>
          <a:p>
            <a:r>
              <a:t>- layout is based on a a 40-px grid</a:t>
            </a:r>
            <a:endParaRPr sz="1800"/>
          </a:p>
          <a:p>
            <a:r>
              <a:t>- logo at 240x240px</a:t>
            </a:r>
          </a:p>
        </p:txBody>
      </p:sp>
    </p:spTree>
    <p:extLst>
      <p:ext uri="{BB962C8B-B14F-4D97-AF65-F5344CB8AC3E}">
        <p14:creationId xmlns:p14="http://schemas.microsoft.com/office/powerpoint/2010/main" val="943184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https://www.flickr.com/photos/neolao/3105372669/</a:t>
            </a:r>
          </a:p>
        </p:txBody>
      </p:sp>
    </p:spTree>
    <p:extLst>
      <p:ext uri="{BB962C8B-B14F-4D97-AF65-F5344CB8AC3E}">
        <p14:creationId xmlns:p14="http://schemas.microsoft.com/office/powerpoint/2010/main" val="9592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choose one - delete this text</a:t>
            </a:r>
          </a:p>
        </p:txBody>
      </p:sp>
    </p:spTree>
    <p:extLst>
      <p:ext uri="{BB962C8B-B14F-4D97-AF65-F5344CB8AC3E}">
        <p14:creationId xmlns:p14="http://schemas.microsoft.com/office/powerpoint/2010/main" val="160315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https://www.flickr.com/photos/80497449@N04/8679231413/in/photolist-edXk7V</a:t>
            </a:r>
          </a:p>
        </p:txBody>
      </p:sp>
    </p:spTree>
    <p:extLst>
      <p:ext uri="{BB962C8B-B14F-4D97-AF65-F5344CB8AC3E}">
        <p14:creationId xmlns:p14="http://schemas.microsoft.com/office/powerpoint/2010/main" val="78715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https://www.flickr.com/photos/brandonschauer/4038957918/</a:t>
            </a:r>
          </a:p>
        </p:txBody>
      </p:sp>
    </p:spTree>
    <p:extLst>
      <p:ext uri="{BB962C8B-B14F-4D97-AF65-F5344CB8AC3E}">
        <p14:creationId xmlns:p14="http://schemas.microsoft.com/office/powerpoint/2010/main" val="114844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https://www.flickr.com/photos/brandonschauer/4038957918/</a:t>
            </a:r>
          </a:p>
        </p:txBody>
      </p:sp>
    </p:spTree>
    <p:extLst>
      <p:ext uri="{BB962C8B-B14F-4D97-AF65-F5344CB8AC3E}">
        <p14:creationId xmlns:p14="http://schemas.microsoft.com/office/powerpoint/2010/main" val="39322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https://www.flickr.com/photos/tomhilton/5599966437</a:t>
            </a:r>
          </a:p>
        </p:txBody>
      </p:sp>
    </p:spTree>
    <p:extLst>
      <p:ext uri="{BB962C8B-B14F-4D97-AF65-F5344CB8AC3E}">
        <p14:creationId xmlns:p14="http://schemas.microsoft.com/office/powerpoint/2010/main" val="1088804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https://www.flickr.com/photos/akban/4299727995/</a:t>
            </a:r>
          </a:p>
        </p:txBody>
      </p:sp>
    </p:spTree>
    <p:extLst>
      <p:ext uri="{BB962C8B-B14F-4D97-AF65-F5344CB8AC3E}">
        <p14:creationId xmlns:p14="http://schemas.microsoft.com/office/powerpoint/2010/main" val="82641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 — Horizontal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8900" y="5080000"/>
            <a:ext cx="10766199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 descr="Template_Basic_3.8.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">
    <p:bg>
      <p:bgPr>
        <a:solidFill>
          <a:srgbClr val="2D4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d (Full)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95298" y="508000"/>
            <a:ext cx="23368003" cy="1270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76200" tIns="76200" rIns="76200" bIns="76200" anchor="ctr"/>
          <a:lstStyle/>
          <a:p>
            <a:pPr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10000"/>
              </a:lnSpc>
              <a:defRPr sz="1200">
                <a:solidFill>
                  <a:srgbClr val="6A717D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xmlns:p14="http://schemas.microsoft.com/office/powerpoint/2010/main"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facebook.com/stickers/1407088142851607/" TargetMode="Externa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0.jpg" descr="6005968763_565d684a07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18297" y="-4274858"/>
            <a:ext cx="27348273" cy="1819791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DVIDSHUB – Royal Engineers complete construction of Afghan Local Police station in Helmand capital http://bit.ly/1Sh9uUl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1.jpeg" descr="14212266277_f952786d57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1496" y="-1701752"/>
            <a:ext cx="26558014" cy="1711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Thomas Galvez – Examination http://bit.ly/1IHEmIx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2.jpeg" descr="6924461783_08a0763a86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0580" y="-1617225"/>
            <a:ext cx="25321042" cy="1695045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Carmen Escobar Carrio – An Athlete Wrestling with a Python http://bit.ly/1OZW9PP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13.jpeg" descr="2648802969_49974213ea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4464" y="-3394872"/>
            <a:ext cx="24839342" cy="1862951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Edouard– BSOD http://bit.ly/1Q3wVyT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4.jpg" descr="2291230629_4eebd53f6b_o.jpg"/>
          <p:cNvPicPr>
            <a:picLocks noChangeAspect="1"/>
          </p:cNvPicPr>
          <p:nvPr/>
        </p:nvPicPr>
        <p:blipFill>
          <a:blip r:embed="rId3">
            <a:extLst/>
          </a:blip>
          <a:srcRect l="2753"/>
          <a:stretch>
            <a:fillRect/>
          </a:stretch>
        </p:blipFill>
        <p:spPr>
          <a:xfrm>
            <a:off x="12298182" y="-321184"/>
            <a:ext cx="13711539" cy="1409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14.jpg" descr="2291230629_4eebd53f6b_o.jpg"/>
          <p:cNvPicPr>
            <a:picLocks noChangeAspect="1"/>
          </p:cNvPicPr>
          <p:nvPr/>
        </p:nvPicPr>
        <p:blipFill>
          <a:blip r:embed="rId3">
            <a:extLst/>
          </a:blip>
          <a:srcRect r="3404"/>
          <a:stretch>
            <a:fillRect/>
          </a:stretch>
        </p:blipFill>
        <p:spPr>
          <a:xfrm>
            <a:off x="-1279834" y="-321184"/>
            <a:ext cx="13619776" cy="1409980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Brian – 2 http://bit.ly/1mVQazq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14.jpg" descr="2291230629_4eebd53f6b_o.jpg"/>
          <p:cNvPicPr>
            <a:picLocks noChangeAspect="1"/>
          </p:cNvPicPr>
          <p:nvPr/>
        </p:nvPicPr>
        <p:blipFill>
          <a:blip r:embed="rId3">
            <a:extLst/>
          </a:blip>
          <a:srcRect r="3404"/>
          <a:stretch>
            <a:fillRect/>
          </a:stretch>
        </p:blipFill>
        <p:spPr>
          <a:xfrm>
            <a:off x="-1279834" y="-321184"/>
            <a:ext cx="13619776" cy="1409980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Brian – 2 http://bit.ly/1mVQazq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  <p:sp>
        <p:nvSpPr>
          <p:cNvPr id="174" name="Shape 174"/>
          <p:cNvSpPr/>
          <p:nvPr/>
        </p:nvSpPr>
        <p:spPr>
          <a:xfrm>
            <a:off x="12840246" y="7837235"/>
            <a:ext cx="12000647" cy="515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“Big networks have fixed everything”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5.jpeg" descr="4223189009_05370d84c0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1446" y="-4540070"/>
            <a:ext cx="25341474" cy="1900610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1015999" y="13407390"/>
            <a:ext cx="22352001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chemeClr val="bg1"/>
                </a:solidFill>
              </a:rPr>
              <a:t>© 2016 Facebook | Dublin | Credits: Juliana Coutinho </a:t>
            </a:r>
            <a:r>
              <a:rPr dirty="0" smtClean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http://bit.ly/</a:t>
            </a:r>
            <a:r>
              <a:rPr lang="en-US" dirty="0" smtClean="0">
                <a:solidFill>
                  <a:schemeClr val="bg1"/>
                </a:solidFill>
              </a:rPr>
              <a:t>1SOeeQH </a:t>
            </a:r>
            <a:r>
              <a:rPr dirty="0" smtClean="0">
                <a:solidFill>
                  <a:schemeClr val="bg1"/>
                </a:solidFill>
              </a:rPr>
              <a:t> </a:t>
            </a:r>
            <a:r>
              <a:rPr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http</a:t>
            </a:r>
            <a:r>
              <a:rPr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://creativecommons.org/licenses/by-sa/3.0/deed.en</a:t>
            </a:r>
            <a:endParaRPr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16.png" descr="6943418811_9e9d577170_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3059" y="4053259"/>
            <a:ext cx="18417882" cy="609768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Jurgen Appelo – Adoption Curve-Innovators http://bit.ly/1l4klSW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7.jpeg" descr="14265343841_4e780800b8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79628" y="-2182861"/>
            <a:ext cx="25570381" cy="1704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Miguel Virkkunen Carvalho – Traditional Arcade http://bit.ly/1OpNbFK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12140406" y="-3884406"/>
            <a:ext cx="13542765" cy="20335876"/>
          </a:xfrm>
          <a:prstGeom prst="rect">
            <a:avLst/>
          </a:prstGeom>
          <a:solidFill>
            <a:srgbClr val="4B6EA9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3822987" y="4921178"/>
            <a:ext cx="21337928" cy="4861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889000" indent="-889000" algn="l">
              <a:lnSpc>
                <a:spcPct val="120000"/>
              </a:lnSpc>
              <a:buClr>
                <a:srgbClr val="9CAECE"/>
              </a:buClr>
              <a:buSzPct val="100000"/>
              <a:buChar char="•"/>
              <a:defRPr sz="5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JSON/XML via CLI</a:t>
            </a:r>
          </a:p>
          <a:p>
            <a:pPr marL="889000" indent="-889000" algn="l">
              <a:lnSpc>
                <a:spcPct val="120000"/>
              </a:lnSpc>
              <a:buClr>
                <a:srgbClr val="9CAECE"/>
              </a:buClr>
              <a:buSzPct val="100000"/>
              <a:buChar char="•"/>
              <a:defRPr sz="5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NETCONF / YANG </a:t>
            </a:r>
          </a:p>
          <a:p>
            <a:pPr marL="889000" indent="-889000" algn="l">
              <a:lnSpc>
                <a:spcPct val="120000"/>
              </a:lnSpc>
              <a:buClr>
                <a:srgbClr val="9CAECE"/>
              </a:buClr>
              <a:buSzPct val="100000"/>
              <a:buChar char="•"/>
              <a:defRPr sz="5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REST APIs</a:t>
            </a:r>
          </a:p>
          <a:p>
            <a:pPr marL="889000" indent="-889000" algn="l">
              <a:lnSpc>
                <a:spcPct val="120000"/>
              </a:lnSpc>
              <a:buClr>
                <a:srgbClr val="9CAECE"/>
              </a:buClr>
              <a:buSzPct val="100000"/>
              <a:buChar char="•"/>
              <a:defRPr sz="5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Linux unleashed</a:t>
            </a:r>
          </a:p>
          <a:p>
            <a:pPr marL="889000" indent="-889000" algn="l">
              <a:lnSpc>
                <a:spcPct val="120000"/>
              </a:lnSpc>
              <a:buClr>
                <a:srgbClr val="9CAECE"/>
              </a:buClr>
              <a:buSzPct val="100000"/>
              <a:buChar char="•"/>
              <a:defRPr sz="5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Openconfig</a:t>
            </a:r>
          </a:p>
        </p:txBody>
      </p:sp>
      <p:sp>
        <p:nvSpPr>
          <p:cNvPr id="195" name="Shape 195"/>
          <p:cNvSpPr/>
          <p:nvPr/>
        </p:nvSpPr>
        <p:spPr>
          <a:xfrm>
            <a:off x="1745287" y="6062908"/>
            <a:ext cx="10676476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100000"/>
              </a:lnSpc>
              <a:defRPr sz="10000" b="1">
                <a:solidFill>
                  <a:srgbClr val="3A5998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Vendor options</a:t>
            </a:r>
          </a:p>
        </p:txBody>
      </p:sp>
      <p:sp>
        <p:nvSpPr>
          <p:cNvPr id="196" name="Shape 196"/>
          <p:cNvSpPr/>
          <p:nvPr/>
        </p:nvSpPr>
        <p:spPr>
          <a:xfrm>
            <a:off x="2342187" y="7797887"/>
            <a:ext cx="894749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100000"/>
              </a:lnSpc>
              <a:defRPr sz="4400" b="1">
                <a:solidFill>
                  <a:srgbClr val="5890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Interacting with network gear</a:t>
            </a:r>
          </a:p>
        </p:txBody>
      </p:sp>
      <p:sp>
        <p:nvSpPr>
          <p:cNvPr id="197" name="Shape 197"/>
          <p:cNvSpPr/>
          <p:nvPr/>
        </p:nvSpPr>
        <p:spPr>
          <a:xfrm rot="13500000">
            <a:off x="11430000" y="6349999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5EAEE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-227583" y="-417824"/>
            <a:ext cx="24839164" cy="7364120"/>
          </a:xfrm>
          <a:prstGeom prst="rect">
            <a:avLst/>
          </a:pr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1015003" y="4607577"/>
            <a:ext cx="2235399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SDN all the things</a:t>
            </a:r>
          </a:p>
        </p:txBody>
      </p:sp>
      <p:sp>
        <p:nvSpPr>
          <p:cNvPr id="80" name="Shape 80"/>
          <p:cNvSpPr/>
          <p:nvPr/>
        </p:nvSpPr>
        <p:spPr>
          <a:xfrm>
            <a:off x="8227590" y="8356158"/>
            <a:ext cx="2235399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defRPr sz="6000" b="1">
                <a:solidFill>
                  <a:srgbClr val="5890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Jose Leitao</a:t>
            </a:r>
          </a:p>
        </p:txBody>
      </p:sp>
      <p:sp>
        <p:nvSpPr>
          <p:cNvPr id="81" name="Shape 81"/>
          <p:cNvSpPr/>
          <p:nvPr/>
        </p:nvSpPr>
        <p:spPr>
          <a:xfrm>
            <a:off x="8227590" y="9467253"/>
            <a:ext cx="2235399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defRPr sz="5000" b="1">
                <a:solidFill>
                  <a:srgbClr val="898F9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Production Network Engineer - NIE</a:t>
            </a:r>
          </a:p>
        </p:txBody>
      </p:sp>
      <p:pic>
        <p:nvPicPr>
          <p:cNvPr id="82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3635" t="2785" r="3632" b="18158"/>
          <a:stretch>
            <a:fillRect/>
          </a:stretch>
        </p:blipFill>
        <p:spPr>
          <a:xfrm>
            <a:off x="5352957" y="8062494"/>
            <a:ext cx="2461831" cy="2462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21650437" y="6446325"/>
            <a:ext cx="5872592" cy="376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-153480" y="-523098"/>
            <a:ext cx="5535588" cy="15918310"/>
          </a:xfrm>
          <a:prstGeom prst="rect">
            <a:avLst/>
          </a:prstGeom>
          <a:solidFill>
            <a:srgbClr val="0095CA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336931" y="-523098"/>
            <a:ext cx="5535588" cy="15918310"/>
          </a:xfrm>
          <a:prstGeom prst="rect">
            <a:avLst/>
          </a:prstGeom>
          <a:solidFill>
            <a:srgbClr val="E12777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2827342" y="-523098"/>
            <a:ext cx="5510610" cy="15918310"/>
          </a:xfrm>
          <a:prstGeom prst="rect">
            <a:avLst/>
          </a:prstGeom>
          <a:solidFill>
            <a:srgbClr val="B53F97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9199727" y="-523098"/>
            <a:ext cx="4774069" cy="15918310"/>
          </a:xfrm>
          <a:prstGeom prst="rect">
            <a:avLst/>
          </a:prstGeom>
          <a:solidFill>
            <a:srgbClr val="0595C5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pic>
        <p:nvPicPr>
          <p:cNvPr id="203" name="image18.png" descr="81758875.png"/>
          <p:cNvPicPr>
            <a:picLocks noChangeAspect="1"/>
          </p:cNvPicPr>
          <p:nvPr/>
        </p:nvPicPr>
        <p:blipFill>
          <a:blip r:embed="rId3">
            <a:extLst/>
          </a:blip>
          <a:srcRect l="1636" t="566" r="1636"/>
          <a:stretch>
            <a:fillRect/>
          </a:stretch>
        </p:blipFill>
        <p:spPr>
          <a:xfrm>
            <a:off x="-433786" y="1404333"/>
            <a:ext cx="6133597" cy="826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9.jpg" descr="cover.jpg"/>
          <p:cNvPicPr>
            <a:picLocks noChangeAspect="1"/>
          </p:cNvPicPr>
          <p:nvPr/>
        </p:nvPicPr>
        <p:blipFill>
          <a:blip r:embed="rId4">
            <a:extLst/>
          </a:blip>
          <a:srcRect l="2120" t="359"/>
          <a:stretch>
            <a:fillRect/>
          </a:stretch>
        </p:blipFill>
        <p:spPr>
          <a:xfrm>
            <a:off x="18873308" y="6034189"/>
            <a:ext cx="5510693" cy="9242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0.jpg" descr="10087_RegularExpression_OReilly.jpg"/>
          <p:cNvPicPr>
            <a:picLocks noChangeAspect="1"/>
          </p:cNvPicPr>
          <p:nvPr/>
        </p:nvPicPr>
        <p:blipFill>
          <a:blip r:embed="rId5">
            <a:extLst/>
          </a:blip>
          <a:srcRect l="2145" t="1036" r="2145" b="2740"/>
          <a:stretch>
            <a:fillRect/>
          </a:stretch>
        </p:blipFill>
        <p:spPr>
          <a:xfrm>
            <a:off x="12586154" y="4018733"/>
            <a:ext cx="6066389" cy="8001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21.jpg" descr="91GxAq4o8GL._SL1500_.jpg"/>
          <p:cNvPicPr>
            <a:picLocks noChangeAspect="1"/>
          </p:cNvPicPr>
          <p:nvPr/>
        </p:nvPicPr>
        <p:blipFill>
          <a:blip r:embed="rId6">
            <a:extLst/>
          </a:blip>
          <a:srcRect l="2514"/>
          <a:stretch>
            <a:fillRect/>
          </a:stretch>
        </p:blipFill>
        <p:spPr>
          <a:xfrm>
            <a:off x="6032509" y="2618581"/>
            <a:ext cx="6298363" cy="847879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22.png" descr="Screen Shot 2016-01-12 at 2.40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291" y="-274531"/>
            <a:ext cx="21315877" cy="1363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22.png" descr="Screen Shot 2016-01-12 at 2.40.29 PM.png"/>
          <p:cNvPicPr>
            <a:picLocks noChangeAspect="1"/>
          </p:cNvPicPr>
          <p:nvPr/>
        </p:nvPicPr>
        <p:blipFill>
          <a:blip r:embed="rId2">
            <a:extLst/>
          </a:blip>
          <a:srcRect l="2548" r="2548"/>
          <a:stretch>
            <a:fillRect/>
          </a:stretch>
        </p:blipFill>
        <p:spPr>
          <a:xfrm>
            <a:off x="20966631" y="-274531"/>
            <a:ext cx="20229233" cy="13631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23.jpeg" descr="486646798_df3a0b3bd6_o.jpg"/>
          <p:cNvPicPr>
            <a:picLocks noChangeAspect="1"/>
          </p:cNvPicPr>
          <p:nvPr/>
        </p:nvPicPr>
        <p:blipFill>
          <a:blip r:embed="rId3">
            <a:extLst/>
          </a:blip>
          <a:srcRect l="43232"/>
          <a:stretch>
            <a:fillRect/>
          </a:stretch>
        </p:blipFill>
        <p:spPr>
          <a:xfrm>
            <a:off x="10529299" y="-2509336"/>
            <a:ext cx="14372616" cy="18988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23.jpeg" descr="486646798_df3a0b3bd6_o.jpg"/>
          <p:cNvPicPr>
            <a:picLocks noChangeAspect="1"/>
          </p:cNvPicPr>
          <p:nvPr/>
        </p:nvPicPr>
        <p:blipFill>
          <a:blip r:embed="rId3">
            <a:extLst/>
          </a:blip>
          <a:srcRect r="56257"/>
          <a:stretch>
            <a:fillRect/>
          </a:stretch>
        </p:blipFill>
        <p:spPr>
          <a:xfrm>
            <a:off x="-517915" y="-2572408"/>
            <a:ext cx="11074784" cy="189886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Nicolas Vigier – Three! http://bit.ly/1TTxpa5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23.jpeg" descr="486646798_df3a0b3bd6_o.jpg"/>
          <p:cNvPicPr>
            <a:picLocks noChangeAspect="1"/>
          </p:cNvPicPr>
          <p:nvPr/>
        </p:nvPicPr>
        <p:blipFill>
          <a:blip r:embed="rId3">
            <a:extLst/>
          </a:blip>
          <a:srcRect r="55411"/>
          <a:stretch>
            <a:fillRect/>
          </a:stretch>
        </p:blipFill>
        <p:spPr>
          <a:xfrm>
            <a:off x="-517915" y="-2572408"/>
            <a:ext cx="11289028" cy="1898867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Nicolas Vigier – Three! http://bit.ly/1TTxpa5 http://creativecommons.org/licenses/by-sa/3.0/deed.en</a:t>
            </a:r>
          </a:p>
        </p:txBody>
      </p:sp>
      <p:sp>
        <p:nvSpPr>
          <p:cNvPr id="222" name="Shape 222"/>
          <p:cNvSpPr/>
          <p:nvPr/>
        </p:nvSpPr>
        <p:spPr>
          <a:xfrm>
            <a:off x="11814618" y="7583235"/>
            <a:ext cx="12808978" cy="515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“This is great but it doesn’t apply to me”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-227583" y="-1914888"/>
            <a:ext cx="24839164" cy="7364120"/>
          </a:xfrm>
          <a:prstGeom prst="rect">
            <a:avLst/>
          </a:pr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9255704" y="2693450"/>
            <a:ext cx="5872592" cy="376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1015003" y="2803423"/>
            <a:ext cx="2235399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Automation (one month)</a:t>
            </a:r>
          </a:p>
        </p:txBody>
      </p:sp>
      <p:sp>
        <p:nvSpPr>
          <p:cNvPr id="229" name="Shape 229"/>
          <p:cNvSpPr/>
          <p:nvPr/>
        </p:nvSpPr>
        <p:spPr>
          <a:xfrm>
            <a:off x="3077378" y="7905933"/>
            <a:ext cx="6412001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3.37b</a:t>
            </a:r>
          </a:p>
        </p:txBody>
      </p:sp>
      <p:sp>
        <p:nvSpPr>
          <p:cNvPr id="230" name="Shape 230"/>
          <p:cNvSpPr/>
          <p:nvPr/>
        </p:nvSpPr>
        <p:spPr>
          <a:xfrm>
            <a:off x="2911674" y="9978791"/>
            <a:ext cx="7505409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0.99%</a:t>
            </a:r>
          </a:p>
        </p:txBody>
      </p:sp>
      <p:sp>
        <p:nvSpPr>
          <p:cNvPr id="231" name="Shape 231"/>
          <p:cNvSpPr/>
          <p:nvPr/>
        </p:nvSpPr>
        <p:spPr>
          <a:xfrm>
            <a:off x="14537753" y="7912049"/>
            <a:ext cx="7025282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750K</a:t>
            </a:r>
          </a:p>
        </p:txBody>
      </p:sp>
      <p:sp>
        <p:nvSpPr>
          <p:cNvPr id="232" name="Shape 232"/>
          <p:cNvSpPr/>
          <p:nvPr/>
        </p:nvSpPr>
        <p:spPr>
          <a:xfrm>
            <a:off x="14465938" y="9984907"/>
            <a:ext cx="7505410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99.6%</a:t>
            </a:r>
          </a:p>
        </p:txBody>
      </p:sp>
      <p:sp>
        <p:nvSpPr>
          <p:cNvPr id="233" name="Shape 233"/>
          <p:cNvSpPr/>
          <p:nvPr/>
        </p:nvSpPr>
        <p:spPr>
          <a:xfrm flipV="1">
            <a:off x="12191999" y="7559083"/>
            <a:ext cx="1" cy="4633455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-227583" y="-1914888"/>
            <a:ext cx="24839164" cy="7364120"/>
          </a:xfrm>
          <a:prstGeom prst="rect">
            <a:avLst/>
          </a:pr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9255704" y="2693450"/>
            <a:ext cx="5872592" cy="376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1015003" y="2803423"/>
            <a:ext cx="2235399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Automation (one month)</a:t>
            </a:r>
          </a:p>
        </p:txBody>
      </p:sp>
      <p:sp>
        <p:nvSpPr>
          <p:cNvPr id="238" name="Shape 238"/>
          <p:cNvSpPr/>
          <p:nvPr/>
        </p:nvSpPr>
        <p:spPr>
          <a:xfrm>
            <a:off x="4858710" y="7327551"/>
            <a:ext cx="14666580" cy="541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22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750,000 * 2 = 1,500,000</a:t>
            </a:r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1,500,000 / 60 = 25,000</a:t>
            </a:r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25,000 / 160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-227583" y="-1914888"/>
            <a:ext cx="24839164" cy="7364120"/>
          </a:xfrm>
          <a:prstGeom prst="rect">
            <a:avLst/>
          </a:pr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4858710" y="7327551"/>
            <a:ext cx="14666580" cy="541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22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750,000 * 2 = 1,500,000</a:t>
            </a:r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1,500,000 / 60 = 25,000</a:t>
            </a:r>
          </a:p>
          <a:p>
            <a:pPr>
              <a:defRPr sz="9300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25,000 / 160</a:t>
            </a:r>
          </a:p>
        </p:txBody>
      </p:sp>
      <p:sp>
        <p:nvSpPr>
          <p:cNvPr id="242" name="Shape 242"/>
          <p:cNvSpPr/>
          <p:nvPr/>
        </p:nvSpPr>
        <p:spPr>
          <a:xfrm>
            <a:off x="-150056" y="5507444"/>
            <a:ext cx="24673190" cy="10317186"/>
          </a:xfrm>
          <a:prstGeom prst="rect">
            <a:avLst/>
          </a:prstGeom>
          <a:solidFill>
            <a:srgbClr val="ECEDEF">
              <a:alpha val="76152"/>
            </a:srgbClr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285664" y="6834749"/>
            <a:ext cx="22353994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35000" b="1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+150</a:t>
            </a:r>
          </a:p>
        </p:txBody>
      </p:sp>
      <p:sp>
        <p:nvSpPr>
          <p:cNvPr id="244" name="Shape 244"/>
          <p:cNvSpPr/>
          <p:nvPr/>
        </p:nvSpPr>
        <p:spPr>
          <a:xfrm>
            <a:off x="9255704" y="2693450"/>
            <a:ext cx="5872592" cy="376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015003" y="2803423"/>
            <a:ext cx="2235399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Automation (one month)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0"/>
            <a:ext cx="109728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6D84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Say Thanks - Various Artists 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https://www.facebook.com/stickers/1407088142851607/</a:t>
            </a:r>
          </a:p>
        </p:txBody>
      </p:sp>
      <p:pic>
        <p:nvPicPr>
          <p:cNvPr id="25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3671" y="318194"/>
            <a:ext cx="12756658" cy="1307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5-small.jpg" descr="3105372669_519545c1e5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8941" y="-2876310"/>
            <a:ext cx="25741882" cy="1716125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Eric Heunthep – LOL http://bit.ly/1l4ffGp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-227583" y="-417824"/>
            <a:ext cx="24839164" cy="7364120"/>
          </a:xfrm>
          <a:prstGeom prst="rect">
            <a:avLst/>
          </a:pr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015003" y="3134377"/>
            <a:ext cx="22353994" cy="331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Myths of Network Automation</a:t>
            </a:r>
          </a:p>
        </p:txBody>
      </p:sp>
      <p:sp>
        <p:nvSpPr>
          <p:cNvPr id="103" name="Shape 103"/>
          <p:cNvSpPr/>
          <p:nvPr/>
        </p:nvSpPr>
        <p:spPr>
          <a:xfrm>
            <a:off x="8227590" y="8356158"/>
            <a:ext cx="2235399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defRPr sz="6000" b="1">
                <a:solidFill>
                  <a:srgbClr val="5890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Jose Leitao</a:t>
            </a:r>
          </a:p>
        </p:txBody>
      </p:sp>
      <p:sp>
        <p:nvSpPr>
          <p:cNvPr id="104" name="Shape 104"/>
          <p:cNvSpPr/>
          <p:nvPr/>
        </p:nvSpPr>
        <p:spPr>
          <a:xfrm>
            <a:off x="8227590" y="9467253"/>
            <a:ext cx="2235399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defRPr sz="5000" b="1">
                <a:solidFill>
                  <a:srgbClr val="898F9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Production Network Engineer - NIE</a:t>
            </a:r>
          </a:p>
        </p:txBody>
      </p:sp>
      <p:pic>
        <p:nvPicPr>
          <p:cNvPr id="105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3635" t="2785" r="3632" b="18158"/>
          <a:stretch>
            <a:fillRect/>
          </a:stretch>
        </p:blipFill>
        <p:spPr>
          <a:xfrm>
            <a:off x="5352957" y="8062495"/>
            <a:ext cx="2461831" cy="2462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21650436" y="6446325"/>
            <a:ext cx="5872593" cy="376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998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6.gif" descr="sdfsd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4382" y="172624"/>
            <a:ext cx="8946044" cy="129861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100000"/>
              </a:lnSpc>
              <a:defRPr sz="1000">
                <a:solidFill>
                  <a:srgbClr val="A7A7A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© 2016 Facebook | Dublin | Credits: Nicolas Raymond – Crossing Road Grunge Sign, Welsh Dragon - http://bit.ly/1RB8xq0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7.jpg" descr="4038957918_b1c54b70b1_o.jpg"/>
          <p:cNvPicPr>
            <a:picLocks noChangeAspect="1"/>
          </p:cNvPicPr>
          <p:nvPr/>
        </p:nvPicPr>
        <p:blipFill>
          <a:blip r:embed="rId3">
            <a:extLst/>
          </a:blip>
          <a:srcRect l="19333" r="17046"/>
          <a:stretch>
            <a:fillRect/>
          </a:stretch>
        </p:blipFill>
        <p:spPr>
          <a:xfrm>
            <a:off x="12061825" y="-741500"/>
            <a:ext cx="12392747" cy="1460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7.jpg" descr="4038957918_b1c54b70b1_o.jpg"/>
          <p:cNvPicPr>
            <a:picLocks noChangeAspect="1"/>
          </p:cNvPicPr>
          <p:nvPr/>
        </p:nvPicPr>
        <p:blipFill>
          <a:blip r:embed="rId3">
            <a:extLst/>
          </a:blip>
          <a:srcRect r="19318"/>
          <a:stretch>
            <a:fillRect/>
          </a:stretch>
        </p:blipFill>
        <p:spPr>
          <a:xfrm>
            <a:off x="-3540522" y="-741500"/>
            <a:ext cx="15715980" cy="1460936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Brandon Schauer– LOL http://bit.ly/1PqcLdH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7.jpg" descr="4038957918_b1c54b70b1_o.jpg"/>
          <p:cNvPicPr>
            <a:picLocks noChangeAspect="1"/>
          </p:cNvPicPr>
          <p:nvPr/>
        </p:nvPicPr>
        <p:blipFill>
          <a:blip r:embed="rId3">
            <a:extLst/>
          </a:blip>
          <a:srcRect r="19318"/>
          <a:stretch>
            <a:fillRect/>
          </a:stretch>
        </p:blipFill>
        <p:spPr>
          <a:xfrm>
            <a:off x="-3540522" y="-741500"/>
            <a:ext cx="15715980" cy="1460936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Brandon Schauer– LOL http://bit.ly/1PqcLdH http://creativecommons.org/licenses/by-sa/3.0/deed.en</a:t>
            </a:r>
          </a:p>
        </p:txBody>
      </p:sp>
      <p:sp>
        <p:nvSpPr>
          <p:cNvPr id="132" name="Shape 132"/>
          <p:cNvSpPr/>
          <p:nvPr/>
        </p:nvSpPr>
        <p:spPr>
          <a:xfrm>
            <a:off x="12840246" y="7837235"/>
            <a:ext cx="12000648" cy="515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defRPr sz="12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“Automation Fixes Everything”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8.jpg" descr="5599966437_31e96a760e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4974" y="-1028463"/>
            <a:ext cx="25560551" cy="166476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Tom Hilton - NOPE http://bit.ly/1Zrf1vP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9.jpg" descr="4299727995_5c32a86b5e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54257" y="-2135508"/>
            <a:ext cx="26218522" cy="1747901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015999" y="13407390"/>
            <a:ext cx="223520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© 2016 Facebook | Dublin | Credits: Akban Martial arts academy – Sunset jumping in kukishinden ryu sword kata http://bit.ly/1OO31Oa http://creativecommons.org/licenses/by-sa/3.0/deed.en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6A717D"/>
      </a:dk1>
      <a:lt1>
        <a:srgbClr val="E8EAED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DEEF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6A717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6A717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DEEF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6A717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6A717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9281</TotalTime>
  <Words>1064</Words>
  <Application>Microsoft Macintosh PowerPoint</Application>
  <PresentationFormat>Custom</PresentationFormat>
  <Paragraphs>81</Paragraphs>
  <Slides>30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Jennifer Malone</cp:lastModifiedBy>
  <cp:revision>4</cp:revision>
  <dcterms:modified xsi:type="dcterms:W3CDTF">2016-03-09T09:12:25Z</dcterms:modified>
</cp:coreProperties>
</file>